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FF9A8-E068-4E4A-A14B-B9B21591B5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CA662A4-588B-4FA4-A00D-71412197691C}">
      <dgm:prSet custT="1"/>
      <dgm:spPr>
        <a:solidFill>
          <a:schemeClr val="bg1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2021-”Insect Decline in the Anthropocene” 45% global decline.</a:t>
          </a:r>
          <a:br>
            <a:rPr lang="en-US" sz="2400" b="1" dirty="0">
              <a:solidFill>
                <a:schemeClr val="tx1"/>
              </a:solidFill>
            </a:rPr>
          </a:br>
          <a:endParaRPr lang="en-US" sz="2400" b="1" dirty="0">
            <a:solidFill>
              <a:schemeClr val="tx1"/>
            </a:solidFill>
          </a:endParaRPr>
        </a:p>
      </dgm:t>
    </dgm:pt>
    <dgm:pt modelId="{8DA82F96-E4D8-4F82-89F0-649F21F31F08}" type="parTrans" cxnId="{93A3E232-8C22-4973-BBC6-E2E7E19EE2D7}">
      <dgm:prSet/>
      <dgm:spPr/>
      <dgm:t>
        <a:bodyPr/>
        <a:lstStyle/>
        <a:p>
          <a:endParaRPr lang="en-US"/>
        </a:p>
      </dgm:t>
    </dgm:pt>
    <dgm:pt modelId="{12BF4914-3757-477D-896B-A51D3F60D4AF}" type="sibTrans" cxnId="{93A3E232-8C22-4973-BBC6-E2E7E19EE2D7}">
      <dgm:prSet/>
      <dgm:spPr/>
      <dgm:t>
        <a:bodyPr/>
        <a:lstStyle/>
        <a:p>
          <a:endParaRPr lang="en-US"/>
        </a:p>
      </dgm:t>
    </dgm:pt>
    <dgm:pt modelId="{83736BDE-2313-4206-B3C3-429B22C975A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1" i="0" dirty="0">
              <a:solidFill>
                <a:schemeClr val="tx1"/>
              </a:solidFill>
            </a:rPr>
            <a:t>Insect populations in </a:t>
          </a:r>
          <a:r>
            <a:rPr lang="en-US" sz="2400" b="1" dirty="0">
              <a:solidFill>
                <a:schemeClr val="tx1"/>
              </a:solidFill>
            </a:rPr>
            <a:t>NH</a:t>
          </a:r>
          <a:r>
            <a:rPr lang="en-US" sz="2400" b="1" i="0" dirty="0">
              <a:solidFill>
                <a:schemeClr val="tx1"/>
              </a:solidFill>
            </a:rPr>
            <a:t> significant declines, with </a:t>
          </a:r>
          <a:r>
            <a:rPr lang="en-US" sz="2400" b="1" dirty="0">
              <a:solidFill>
                <a:schemeClr val="tx1"/>
              </a:solidFill>
            </a:rPr>
            <a:t> 40% native bumblebee and 70% of butterfly species in significant decline.</a:t>
          </a:r>
          <a:br>
            <a:rPr lang="en-US" sz="2400" b="1" i="0" dirty="0">
              <a:solidFill>
                <a:schemeClr val="bg1"/>
              </a:solidFill>
            </a:rPr>
          </a:br>
          <a:endParaRPr lang="en-US" sz="2400" b="1" dirty="0">
            <a:solidFill>
              <a:schemeClr val="bg1"/>
            </a:solidFill>
          </a:endParaRPr>
        </a:p>
      </dgm:t>
    </dgm:pt>
    <dgm:pt modelId="{3BC56513-1034-4115-AA42-3B4381D37287}" type="parTrans" cxnId="{E46EB45C-8A77-4EE2-9CB3-C1A0D2A2DD5B}">
      <dgm:prSet/>
      <dgm:spPr/>
      <dgm:t>
        <a:bodyPr/>
        <a:lstStyle/>
        <a:p>
          <a:endParaRPr lang="en-US"/>
        </a:p>
      </dgm:t>
    </dgm:pt>
    <dgm:pt modelId="{54F076C3-2E3A-490C-BADD-48F0AC513752}" type="sibTrans" cxnId="{E46EB45C-8A77-4EE2-9CB3-C1A0D2A2DD5B}">
      <dgm:prSet/>
      <dgm:spPr/>
      <dgm:t>
        <a:bodyPr/>
        <a:lstStyle/>
        <a:p>
          <a:endParaRPr lang="en-US"/>
        </a:p>
      </dgm:t>
    </dgm:pt>
    <dgm:pt modelId="{A119DD9B-57F1-44C3-861F-0C10B69EA5BB}">
      <dgm:prSet custT="1"/>
      <dgm:spPr>
        <a:solidFill>
          <a:schemeClr val="bg1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2019</a:t>
          </a:r>
          <a:r>
            <a:rPr lang="en-US" sz="2400" b="1" i="0" dirty="0">
              <a:solidFill>
                <a:schemeClr val="tx1"/>
              </a:solidFill>
            </a:rPr>
            <a:t> UNH study dramatic decline in14 wild bee species that serve as pollinators for local </a:t>
          </a:r>
          <a:r>
            <a:rPr lang="en-US" sz="2400" b="1" i="0" dirty="0" err="1">
              <a:solidFill>
                <a:schemeClr val="tx1"/>
              </a:solidFill>
            </a:rPr>
            <a:t>crops.“We</a:t>
          </a:r>
          <a:r>
            <a:rPr lang="en-US" sz="2400" b="1" i="0" dirty="0">
              <a:solidFill>
                <a:schemeClr val="tx1"/>
              </a:solidFill>
            </a:rPr>
            <a:t> found that wild bee species that once greatly populated more southern areas ..are now in decline,” Sandra Rehan, professor biological sciences</a:t>
          </a:r>
          <a:r>
            <a:rPr lang="en-US" sz="2400" b="1" dirty="0">
              <a:solidFill>
                <a:schemeClr val="tx1"/>
              </a:solidFill>
            </a:rPr>
            <a:t>.</a:t>
          </a:r>
          <a:r>
            <a:rPr lang="en-US" sz="2400" b="1" i="0" dirty="0">
              <a:solidFill>
                <a:schemeClr val="tx1"/>
              </a:solidFill>
            </a:rPr>
            <a:t> </a:t>
          </a:r>
          <a:endParaRPr lang="en-US" sz="2400" b="1" dirty="0">
            <a:solidFill>
              <a:schemeClr val="tx1"/>
            </a:solidFill>
          </a:endParaRPr>
        </a:p>
      </dgm:t>
    </dgm:pt>
    <dgm:pt modelId="{0958E3AA-937E-454B-B930-DE50272DFAEF}" type="parTrans" cxnId="{A528CC32-8E53-4C9D-827C-58FC3DB51366}">
      <dgm:prSet/>
      <dgm:spPr/>
      <dgm:t>
        <a:bodyPr/>
        <a:lstStyle/>
        <a:p>
          <a:endParaRPr lang="en-US"/>
        </a:p>
      </dgm:t>
    </dgm:pt>
    <dgm:pt modelId="{4CD50D2A-5C09-4725-B38C-ADA48D537462}" type="sibTrans" cxnId="{A528CC32-8E53-4C9D-827C-58FC3DB51366}">
      <dgm:prSet/>
      <dgm:spPr/>
      <dgm:t>
        <a:bodyPr/>
        <a:lstStyle/>
        <a:p>
          <a:endParaRPr lang="en-US"/>
        </a:p>
      </dgm:t>
    </dgm:pt>
    <dgm:pt modelId="{A6ACE6D5-9617-4655-A7D3-EC0E70BB8F69}" type="pres">
      <dgm:prSet presAssocID="{B0BFF9A8-E068-4E4A-A14B-B9B21591B56B}" presName="root" presStyleCnt="0">
        <dgm:presLayoutVars>
          <dgm:dir/>
          <dgm:resizeHandles val="exact"/>
        </dgm:presLayoutVars>
      </dgm:prSet>
      <dgm:spPr/>
    </dgm:pt>
    <dgm:pt modelId="{2B8C1FFC-B144-4175-88D7-2F5A78DFB5B8}" type="pres">
      <dgm:prSet presAssocID="{7CA662A4-588B-4FA4-A00D-71412197691C}" presName="compNode" presStyleCnt="0"/>
      <dgm:spPr/>
    </dgm:pt>
    <dgm:pt modelId="{D379D853-5283-46BD-9DB6-98065F1E67B7}" type="pres">
      <dgm:prSet presAssocID="{7CA662A4-588B-4FA4-A00D-71412197691C}" presName="bgRect" presStyleLbl="bgShp" presStyleIdx="0" presStyleCnt="3"/>
      <dgm:spPr/>
    </dgm:pt>
    <dgm:pt modelId="{532BE96D-E4E1-4F3D-B665-0557B2F69368}" type="pres">
      <dgm:prSet presAssocID="{7CA662A4-588B-4FA4-A00D-71412197691C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sshopper"/>
        </a:ext>
      </dgm:extLst>
    </dgm:pt>
    <dgm:pt modelId="{7E63D7A3-080E-4C58-81F3-CE726403C82C}" type="pres">
      <dgm:prSet presAssocID="{7CA662A4-588B-4FA4-A00D-71412197691C}" presName="spaceRect" presStyleCnt="0"/>
      <dgm:spPr/>
    </dgm:pt>
    <dgm:pt modelId="{FA74DEF2-D6EA-43D8-8953-0832C970B0AC}" type="pres">
      <dgm:prSet presAssocID="{7CA662A4-588B-4FA4-A00D-71412197691C}" presName="parTx" presStyleLbl="revTx" presStyleIdx="0" presStyleCnt="3" custLinFactNeighborX="49" custLinFactNeighborY="-12360">
        <dgm:presLayoutVars>
          <dgm:chMax val="0"/>
          <dgm:chPref val="0"/>
        </dgm:presLayoutVars>
      </dgm:prSet>
      <dgm:spPr/>
    </dgm:pt>
    <dgm:pt modelId="{E69F48CC-9502-4E10-AFF7-0BDB9E6C6BFD}" type="pres">
      <dgm:prSet presAssocID="{12BF4914-3757-477D-896B-A51D3F60D4AF}" presName="sibTrans" presStyleCnt="0"/>
      <dgm:spPr/>
    </dgm:pt>
    <dgm:pt modelId="{3C01F249-FD52-468C-A67F-14509AFB4DC9}" type="pres">
      <dgm:prSet presAssocID="{83736BDE-2313-4206-B3C3-429B22C975AD}" presName="compNode" presStyleCnt="0"/>
      <dgm:spPr/>
    </dgm:pt>
    <dgm:pt modelId="{E1C837B0-2DF1-44AA-A340-93246AAB8D19}" type="pres">
      <dgm:prSet presAssocID="{83736BDE-2313-4206-B3C3-429B22C975AD}" presName="bgRect" presStyleLbl="bgShp" presStyleIdx="1" presStyleCnt="3" custLinFactNeighborY="-12600"/>
      <dgm:spPr/>
    </dgm:pt>
    <dgm:pt modelId="{BAFF0C0D-43CB-4A10-9889-A167FDE01EC1}" type="pres">
      <dgm:prSet presAssocID="{83736BDE-2313-4206-B3C3-429B22C975AD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"/>
        </a:ext>
      </dgm:extLst>
    </dgm:pt>
    <dgm:pt modelId="{F32E74F5-0720-4EAF-BB6D-DC8EDE205B2C}" type="pres">
      <dgm:prSet presAssocID="{83736BDE-2313-4206-B3C3-429B22C975AD}" presName="spaceRect" presStyleCnt="0"/>
      <dgm:spPr/>
    </dgm:pt>
    <dgm:pt modelId="{4E0BFB80-0606-4E97-991B-0CC8ECA74F79}" type="pres">
      <dgm:prSet presAssocID="{83736BDE-2313-4206-B3C3-429B22C975AD}" presName="parTx" presStyleLbl="revTx" presStyleIdx="1" presStyleCnt="3" custLinFactNeighborX="1330" custLinFactNeighborY="-7291">
        <dgm:presLayoutVars>
          <dgm:chMax val="0"/>
          <dgm:chPref val="0"/>
        </dgm:presLayoutVars>
      </dgm:prSet>
      <dgm:spPr/>
    </dgm:pt>
    <dgm:pt modelId="{A7638FC0-608E-4448-9021-B4F2A4B87F7A}" type="pres">
      <dgm:prSet presAssocID="{54F076C3-2E3A-490C-BADD-48F0AC513752}" presName="sibTrans" presStyleCnt="0"/>
      <dgm:spPr/>
    </dgm:pt>
    <dgm:pt modelId="{EFDEA495-C91A-47D7-9477-9965394BABB1}" type="pres">
      <dgm:prSet presAssocID="{A119DD9B-57F1-44C3-861F-0C10B69EA5BB}" presName="compNode" presStyleCnt="0"/>
      <dgm:spPr/>
    </dgm:pt>
    <dgm:pt modelId="{2E85825A-28F0-4D73-AAAE-E3975E84E9EE}" type="pres">
      <dgm:prSet presAssocID="{A119DD9B-57F1-44C3-861F-0C10B69EA5BB}" presName="bgRect" presStyleLbl="bgShp" presStyleIdx="2" presStyleCnt="3" custLinFactNeighborY="-14861"/>
      <dgm:spPr/>
    </dgm:pt>
    <dgm:pt modelId="{718D13B3-44A9-4C5E-8DB2-99809A458CE1}" type="pres">
      <dgm:prSet presAssocID="{A119DD9B-57F1-44C3-861F-0C10B69EA5BB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 with hive"/>
        </a:ext>
      </dgm:extLst>
    </dgm:pt>
    <dgm:pt modelId="{265FE023-489A-43FD-96DB-F41CF8ADA4E0}" type="pres">
      <dgm:prSet presAssocID="{A119DD9B-57F1-44C3-861F-0C10B69EA5BB}" presName="spaceRect" presStyleCnt="0"/>
      <dgm:spPr/>
    </dgm:pt>
    <dgm:pt modelId="{82EBE97F-7E81-4300-A8DA-F4FE7CBC092D}" type="pres">
      <dgm:prSet presAssocID="{A119DD9B-57F1-44C3-861F-0C10B69EA5BB}" presName="parTx" presStyleLbl="revTx" presStyleIdx="2" presStyleCnt="3" custLinFactNeighborX="760" custLinFactNeighborY="-16122">
        <dgm:presLayoutVars>
          <dgm:chMax val="0"/>
          <dgm:chPref val="0"/>
        </dgm:presLayoutVars>
      </dgm:prSet>
      <dgm:spPr/>
    </dgm:pt>
  </dgm:ptLst>
  <dgm:cxnLst>
    <dgm:cxn modelId="{A528CC32-8E53-4C9D-827C-58FC3DB51366}" srcId="{B0BFF9A8-E068-4E4A-A14B-B9B21591B56B}" destId="{A119DD9B-57F1-44C3-861F-0C10B69EA5BB}" srcOrd="2" destOrd="0" parTransId="{0958E3AA-937E-454B-B930-DE50272DFAEF}" sibTransId="{4CD50D2A-5C09-4725-B38C-ADA48D537462}"/>
    <dgm:cxn modelId="{93A3E232-8C22-4973-BBC6-E2E7E19EE2D7}" srcId="{B0BFF9A8-E068-4E4A-A14B-B9B21591B56B}" destId="{7CA662A4-588B-4FA4-A00D-71412197691C}" srcOrd="0" destOrd="0" parTransId="{8DA82F96-E4D8-4F82-89F0-649F21F31F08}" sibTransId="{12BF4914-3757-477D-896B-A51D3F60D4AF}"/>
    <dgm:cxn modelId="{E46EB45C-8A77-4EE2-9CB3-C1A0D2A2DD5B}" srcId="{B0BFF9A8-E068-4E4A-A14B-B9B21591B56B}" destId="{83736BDE-2313-4206-B3C3-429B22C975AD}" srcOrd="1" destOrd="0" parTransId="{3BC56513-1034-4115-AA42-3B4381D37287}" sibTransId="{54F076C3-2E3A-490C-BADD-48F0AC513752}"/>
    <dgm:cxn modelId="{B771A072-D6E2-4348-AC94-E1E995263559}" type="presOf" srcId="{A119DD9B-57F1-44C3-861F-0C10B69EA5BB}" destId="{82EBE97F-7E81-4300-A8DA-F4FE7CBC092D}" srcOrd="0" destOrd="0" presId="urn:microsoft.com/office/officeart/2018/2/layout/IconVerticalSolidList"/>
    <dgm:cxn modelId="{DB697D59-3EE4-47AE-A1FD-BCD257508333}" type="presOf" srcId="{B0BFF9A8-E068-4E4A-A14B-B9B21591B56B}" destId="{A6ACE6D5-9617-4655-A7D3-EC0E70BB8F69}" srcOrd="0" destOrd="0" presId="urn:microsoft.com/office/officeart/2018/2/layout/IconVerticalSolidList"/>
    <dgm:cxn modelId="{3709B291-7024-495C-9FD1-E6CA81E61C18}" type="presOf" srcId="{7CA662A4-588B-4FA4-A00D-71412197691C}" destId="{FA74DEF2-D6EA-43D8-8953-0832C970B0AC}" srcOrd="0" destOrd="0" presId="urn:microsoft.com/office/officeart/2018/2/layout/IconVerticalSolidList"/>
    <dgm:cxn modelId="{589FC5DF-565D-45CB-B4D8-72C95EB80281}" type="presOf" srcId="{83736BDE-2313-4206-B3C3-429B22C975AD}" destId="{4E0BFB80-0606-4E97-991B-0CC8ECA74F79}" srcOrd="0" destOrd="0" presId="urn:microsoft.com/office/officeart/2018/2/layout/IconVerticalSolidList"/>
    <dgm:cxn modelId="{F9E8A22F-6A9A-4A36-A1DF-0B426FA8F03D}" type="presParOf" srcId="{A6ACE6D5-9617-4655-A7D3-EC0E70BB8F69}" destId="{2B8C1FFC-B144-4175-88D7-2F5A78DFB5B8}" srcOrd="0" destOrd="0" presId="urn:microsoft.com/office/officeart/2018/2/layout/IconVerticalSolidList"/>
    <dgm:cxn modelId="{D5EC2E32-A45A-43DD-B274-FE1AAFA99455}" type="presParOf" srcId="{2B8C1FFC-B144-4175-88D7-2F5A78DFB5B8}" destId="{D379D853-5283-46BD-9DB6-98065F1E67B7}" srcOrd="0" destOrd="0" presId="urn:microsoft.com/office/officeart/2018/2/layout/IconVerticalSolidList"/>
    <dgm:cxn modelId="{53E48C72-2EF7-4814-9D10-6F278E812684}" type="presParOf" srcId="{2B8C1FFC-B144-4175-88D7-2F5A78DFB5B8}" destId="{532BE96D-E4E1-4F3D-B665-0557B2F69368}" srcOrd="1" destOrd="0" presId="urn:microsoft.com/office/officeart/2018/2/layout/IconVerticalSolidList"/>
    <dgm:cxn modelId="{F85B47BA-85CB-49AD-9AAB-CD86B269BCFD}" type="presParOf" srcId="{2B8C1FFC-B144-4175-88D7-2F5A78DFB5B8}" destId="{7E63D7A3-080E-4C58-81F3-CE726403C82C}" srcOrd="2" destOrd="0" presId="urn:microsoft.com/office/officeart/2018/2/layout/IconVerticalSolidList"/>
    <dgm:cxn modelId="{D7C42A41-BA23-449C-A272-A1680011FCC9}" type="presParOf" srcId="{2B8C1FFC-B144-4175-88D7-2F5A78DFB5B8}" destId="{FA74DEF2-D6EA-43D8-8953-0832C970B0AC}" srcOrd="3" destOrd="0" presId="urn:microsoft.com/office/officeart/2018/2/layout/IconVerticalSolidList"/>
    <dgm:cxn modelId="{2CF596D8-FDCA-4C10-AED8-5A91C2CB0D26}" type="presParOf" srcId="{A6ACE6D5-9617-4655-A7D3-EC0E70BB8F69}" destId="{E69F48CC-9502-4E10-AFF7-0BDB9E6C6BFD}" srcOrd="1" destOrd="0" presId="urn:microsoft.com/office/officeart/2018/2/layout/IconVerticalSolidList"/>
    <dgm:cxn modelId="{CB96813A-4084-45A1-B3BF-04CCE472C573}" type="presParOf" srcId="{A6ACE6D5-9617-4655-A7D3-EC0E70BB8F69}" destId="{3C01F249-FD52-468C-A67F-14509AFB4DC9}" srcOrd="2" destOrd="0" presId="urn:microsoft.com/office/officeart/2018/2/layout/IconVerticalSolidList"/>
    <dgm:cxn modelId="{119B128D-39D1-46EA-86B4-D0231FC3AC75}" type="presParOf" srcId="{3C01F249-FD52-468C-A67F-14509AFB4DC9}" destId="{E1C837B0-2DF1-44AA-A340-93246AAB8D19}" srcOrd="0" destOrd="0" presId="urn:microsoft.com/office/officeart/2018/2/layout/IconVerticalSolidList"/>
    <dgm:cxn modelId="{C6E26450-06D4-4069-82A8-AF2A92A06404}" type="presParOf" srcId="{3C01F249-FD52-468C-A67F-14509AFB4DC9}" destId="{BAFF0C0D-43CB-4A10-9889-A167FDE01EC1}" srcOrd="1" destOrd="0" presId="urn:microsoft.com/office/officeart/2018/2/layout/IconVerticalSolidList"/>
    <dgm:cxn modelId="{B40E860C-6BE5-4396-B474-BC5C70D06D07}" type="presParOf" srcId="{3C01F249-FD52-468C-A67F-14509AFB4DC9}" destId="{F32E74F5-0720-4EAF-BB6D-DC8EDE205B2C}" srcOrd="2" destOrd="0" presId="urn:microsoft.com/office/officeart/2018/2/layout/IconVerticalSolidList"/>
    <dgm:cxn modelId="{6E9D5ED8-443C-4CE4-B912-729761470DFE}" type="presParOf" srcId="{3C01F249-FD52-468C-A67F-14509AFB4DC9}" destId="{4E0BFB80-0606-4E97-991B-0CC8ECA74F79}" srcOrd="3" destOrd="0" presId="urn:microsoft.com/office/officeart/2018/2/layout/IconVerticalSolidList"/>
    <dgm:cxn modelId="{94B8B118-463D-4484-9AF6-EC53CC6E26C6}" type="presParOf" srcId="{A6ACE6D5-9617-4655-A7D3-EC0E70BB8F69}" destId="{A7638FC0-608E-4448-9021-B4F2A4B87F7A}" srcOrd="3" destOrd="0" presId="urn:microsoft.com/office/officeart/2018/2/layout/IconVerticalSolidList"/>
    <dgm:cxn modelId="{D3E4529D-3062-4E73-A4A4-1E3586AECC0C}" type="presParOf" srcId="{A6ACE6D5-9617-4655-A7D3-EC0E70BB8F69}" destId="{EFDEA495-C91A-47D7-9477-9965394BABB1}" srcOrd="4" destOrd="0" presId="urn:microsoft.com/office/officeart/2018/2/layout/IconVerticalSolidList"/>
    <dgm:cxn modelId="{F080E8BD-7355-4E7C-BD44-30C9D13EB724}" type="presParOf" srcId="{EFDEA495-C91A-47D7-9477-9965394BABB1}" destId="{2E85825A-28F0-4D73-AAAE-E3975E84E9EE}" srcOrd="0" destOrd="0" presId="urn:microsoft.com/office/officeart/2018/2/layout/IconVerticalSolidList"/>
    <dgm:cxn modelId="{402AE77D-2FDB-4AC1-B9FF-39067E0ED4F3}" type="presParOf" srcId="{EFDEA495-C91A-47D7-9477-9965394BABB1}" destId="{718D13B3-44A9-4C5E-8DB2-99809A458CE1}" srcOrd="1" destOrd="0" presId="urn:microsoft.com/office/officeart/2018/2/layout/IconVerticalSolidList"/>
    <dgm:cxn modelId="{4B9C89A3-391E-4605-9525-2BB60D911A4D}" type="presParOf" srcId="{EFDEA495-C91A-47D7-9477-9965394BABB1}" destId="{265FE023-489A-43FD-96DB-F41CF8ADA4E0}" srcOrd="2" destOrd="0" presId="urn:microsoft.com/office/officeart/2018/2/layout/IconVerticalSolidList"/>
    <dgm:cxn modelId="{A544018C-5378-4E4E-A2BE-53E442D4A0DA}" type="presParOf" srcId="{EFDEA495-C91A-47D7-9477-9965394BABB1}" destId="{82EBE97F-7E81-4300-A8DA-F4FE7CBC09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9D853-5283-46BD-9DB6-98065F1E67B7}">
      <dsp:nvSpPr>
        <dsp:cNvPr id="0" name=""/>
        <dsp:cNvSpPr/>
      </dsp:nvSpPr>
      <dsp:spPr>
        <a:xfrm>
          <a:off x="0" y="4987"/>
          <a:ext cx="10993816" cy="1479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BE96D-E4E1-4F3D-B665-0557B2F69368}">
      <dsp:nvSpPr>
        <dsp:cNvPr id="0" name=""/>
        <dsp:cNvSpPr/>
      </dsp:nvSpPr>
      <dsp:spPr>
        <a:xfrm>
          <a:off x="447422" y="337780"/>
          <a:ext cx="814290" cy="81349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DEF2-D6EA-43D8-8953-0832C970B0AC}">
      <dsp:nvSpPr>
        <dsp:cNvPr id="0" name=""/>
        <dsp:cNvSpPr/>
      </dsp:nvSpPr>
      <dsp:spPr>
        <a:xfrm>
          <a:off x="1713617" y="0"/>
          <a:ext cx="9148757" cy="148052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689" tIns="156689" rIns="156689" bIns="15668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2021-”Insect Decline in the Anthropocene” 45% global decline.</a:t>
          </a:r>
          <a:br>
            <a:rPr lang="en-US" sz="2400" b="1" kern="1200" dirty="0">
              <a:solidFill>
                <a:schemeClr val="tx1"/>
              </a:solidFill>
            </a:rPr>
          </a:br>
          <a:endParaRPr lang="en-US" sz="2400" b="1" kern="1200" dirty="0">
            <a:solidFill>
              <a:schemeClr val="tx1"/>
            </a:solidFill>
          </a:endParaRPr>
        </a:p>
      </dsp:txBody>
      <dsp:txXfrm>
        <a:off x="1713617" y="0"/>
        <a:ext cx="9148757" cy="1480527"/>
      </dsp:txXfrm>
    </dsp:sp>
    <dsp:sp modelId="{E1C837B0-2DF1-44AA-A340-93246AAB8D19}">
      <dsp:nvSpPr>
        <dsp:cNvPr id="0" name=""/>
        <dsp:cNvSpPr/>
      </dsp:nvSpPr>
      <dsp:spPr>
        <a:xfrm>
          <a:off x="0" y="1628156"/>
          <a:ext cx="10993816" cy="1479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F0C0D-43CB-4A10-9889-A167FDE01EC1}">
      <dsp:nvSpPr>
        <dsp:cNvPr id="0" name=""/>
        <dsp:cNvSpPr/>
      </dsp:nvSpPr>
      <dsp:spPr>
        <a:xfrm>
          <a:off x="447422" y="2147314"/>
          <a:ext cx="814290" cy="81349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BFB80-0606-4E97-991B-0CC8ECA74F79}">
      <dsp:nvSpPr>
        <dsp:cNvPr id="0" name=""/>
        <dsp:cNvSpPr/>
      </dsp:nvSpPr>
      <dsp:spPr>
        <a:xfrm>
          <a:off x="1830812" y="1706575"/>
          <a:ext cx="9148757" cy="148052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689" tIns="156689" rIns="156689" bIns="15668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tx1"/>
              </a:solidFill>
            </a:rPr>
            <a:t>Insect populations in </a:t>
          </a:r>
          <a:r>
            <a:rPr lang="en-US" sz="2400" b="1" kern="1200" dirty="0">
              <a:solidFill>
                <a:schemeClr val="tx1"/>
              </a:solidFill>
            </a:rPr>
            <a:t>NH</a:t>
          </a:r>
          <a:r>
            <a:rPr lang="en-US" sz="2400" b="1" i="0" kern="1200" dirty="0">
              <a:solidFill>
                <a:schemeClr val="tx1"/>
              </a:solidFill>
            </a:rPr>
            <a:t> significant declines, with </a:t>
          </a:r>
          <a:r>
            <a:rPr lang="en-US" sz="2400" b="1" kern="1200" dirty="0">
              <a:solidFill>
                <a:schemeClr val="tx1"/>
              </a:solidFill>
            </a:rPr>
            <a:t> 40% native bumblebee and 70% of butterfly species in significant decline.</a:t>
          </a:r>
          <a:br>
            <a:rPr lang="en-US" sz="2400" b="1" i="0" kern="1200" dirty="0">
              <a:solidFill>
                <a:schemeClr val="bg1"/>
              </a:solidFill>
            </a:rPr>
          </a:br>
          <a:endParaRPr lang="en-US" sz="2400" b="1" kern="1200" dirty="0">
            <a:solidFill>
              <a:schemeClr val="bg1"/>
            </a:solidFill>
          </a:endParaRPr>
        </a:p>
      </dsp:txBody>
      <dsp:txXfrm>
        <a:off x="1830812" y="1706575"/>
        <a:ext cx="9148757" cy="1480527"/>
      </dsp:txXfrm>
    </dsp:sp>
    <dsp:sp modelId="{2E85825A-28F0-4D73-AAAE-E3975E84E9EE}">
      <dsp:nvSpPr>
        <dsp:cNvPr id="0" name=""/>
        <dsp:cNvSpPr/>
      </dsp:nvSpPr>
      <dsp:spPr>
        <a:xfrm>
          <a:off x="0" y="3404247"/>
          <a:ext cx="10993816" cy="1479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D13B3-44A9-4C5E-8DB2-99809A458CE1}">
      <dsp:nvSpPr>
        <dsp:cNvPr id="0" name=""/>
        <dsp:cNvSpPr/>
      </dsp:nvSpPr>
      <dsp:spPr>
        <a:xfrm>
          <a:off x="447859" y="3956847"/>
          <a:ext cx="814290" cy="81349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BE97F-7E81-4300-A8DA-F4FE7CBC092D}">
      <dsp:nvSpPr>
        <dsp:cNvPr id="0" name=""/>
        <dsp:cNvSpPr/>
      </dsp:nvSpPr>
      <dsp:spPr>
        <a:xfrm>
          <a:off x="1779539" y="3385363"/>
          <a:ext cx="9148757" cy="148052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689" tIns="156689" rIns="156689" bIns="15668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2019</a:t>
          </a:r>
          <a:r>
            <a:rPr lang="en-US" sz="2400" b="1" i="0" kern="1200" dirty="0">
              <a:solidFill>
                <a:schemeClr val="tx1"/>
              </a:solidFill>
            </a:rPr>
            <a:t> UNH study dramatic decline in14 wild bee species that serve as pollinators for local </a:t>
          </a:r>
          <a:r>
            <a:rPr lang="en-US" sz="2400" b="1" i="0" kern="1200" dirty="0" err="1">
              <a:solidFill>
                <a:schemeClr val="tx1"/>
              </a:solidFill>
            </a:rPr>
            <a:t>crops.“We</a:t>
          </a:r>
          <a:r>
            <a:rPr lang="en-US" sz="2400" b="1" i="0" kern="1200" dirty="0">
              <a:solidFill>
                <a:schemeClr val="tx1"/>
              </a:solidFill>
            </a:rPr>
            <a:t> found that wild bee species that once greatly populated more southern areas ..are now in decline,” Sandra Rehan, professor biological sciences</a:t>
          </a:r>
          <a:r>
            <a:rPr lang="en-US" sz="2400" b="1" kern="1200" dirty="0">
              <a:solidFill>
                <a:schemeClr val="tx1"/>
              </a:solidFill>
            </a:rPr>
            <a:t>.</a:t>
          </a:r>
          <a:r>
            <a:rPr lang="en-US" sz="2400" b="1" i="0" kern="1200" dirty="0">
              <a:solidFill>
                <a:schemeClr val="tx1"/>
              </a:solidFill>
            </a:rPr>
            <a:t> 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779539" y="3385363"/>
        <a:ext cx="9148757" cy="1480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61CE-767B-E20C-5C70-CE197E9F2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0104C-3959-154F-8845-AAADA19ED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A3F7-C723-EABD-8E23-09F591E6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9BB9-081C-4EF2-9D7A-25E59596C67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27A54-16DF-4A73-30A0-A0A6BD5F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D5124-4326-C912-8825-AEDCE9F6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91D-59E3-4BF7-8604-FCD5D6BB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5785-3146-7AF7-AEFB-798D0B9E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3EF0D-DA07-EF2D-0C78-6BF796C80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05761-1B75-7C6A-1300-5EEB6084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9BB9-081C-4EF2-9D7A-25E59596C67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A04AA-9CA8-1D8C-DAB7-61225743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CA021-8A45-D895-5591-0AAD5603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91D-59E3-4BF7-8604-FCD5D6BB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4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9ABE1-2DA5-6A0C-917B-912EBECC5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0D803-4954-059C-E281-ACADE25F0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2CACB-C09C-D82D-458C-B3AAF00B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9BB9-081C-4EF2-9D7A-25E59596C67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CE2B8-713A-E981-1563-69588282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EB62-8C92-7657-B296-367011C4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91D-59E3-4BF7-8604-FCD5D6BB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7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447C-0863-BBD1-2383-FFDE43AC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C899-E81D-FE7B-0CBB-218310172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AF3C0-348E-C912-EB48-740339B5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9BB9-081C-4EF2-9D7A-25E59596C67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AD7A2-C065-D707-BC88-E9F71FD6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03322-E737-417B-B1FC-235AC32D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91D-59E3-4BF7-8604-FCD5D6BB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A6F7-7DC5-37D4-C8BE-8115AC52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67424-15E3-62BD-05D7-126C9C384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69310-F306-5B9F-2E12-9EBD20AA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9BB9-081C-4EF2-9D7A-25E59596C67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C4FA6-6607-24B0-175D-2DD68CAA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21FEF-D30A-A51A-1430-0A1A7D44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91D-59E3-4BF7-8604-FCD5D6BB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847D-B628-2BDF-38F9-A0EBAD6C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7993E-F894-5EFE-AAC3-2388E163F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B29E7-6C73-B974-DDE6-74AA49426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C8F2F-1173-EFDB-A5AE-39A15269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9BB9-081C-4EF2-9D7A-25E59596C67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3AA6A-5EAB-D536-96BA-D133BD8A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C97E8-E325-0746-5D27-177E1B84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91D-59E3-4BF7-8604-FCD5D6BB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3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3095-7B0A-2BCD-CC62-2288FECA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BFA3E-5952-EDA8-C29B-483D52267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C9392-CEBF-D840-937F-759215D14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7F5DA-ED37-54DA-16E6-5BA13167A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55FD7-00A5-03E5-D967-51CD46332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A6E43-496F-B848-D58E-01191C40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9BB9-081C-4EF2-9D7A-25E59596C67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47B97-3D64-93A4-FDAC-A21A3011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1E24F-E382-4484-6FBE-6A5FC3DE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91D-59E3-4BF7-8604-FCD5D6BB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6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E10E-3974-3DEE-FCF5-4529ED21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B6D2C5-73C6-5911-FA9F-0DCD82BC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9BB9-081C-4EF2-9D7A-25E59596C67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11399-C638-116D-0B9A-A3C3F771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A812E-559D-6162-16E7-51EE1B6C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91D-59E3-4BF7-8604-FCD5D6BB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A9C3F-65B1-E469-C0A7-C0E6CF40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9BB9-081C-4EF2-9D7A-25E59596C67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B1D3A-5194-EC60-390F-7B13E75F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46588-AA11-3272-D6D0-BE98DC88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91D-59E3-4BF7-8604-FCD5D6BB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F14E-5235-9A79-0BB0-1805DEB6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93DA3-526B-7F14-0899-34A8D95E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F9762-F1A0-3D96-2BAC-24E9C37B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10EAE-C09C-2CA7-7A35-BEF846E3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9BB9-081C-4EF2-9D7A-25E59596C67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09647-FFDF-0ECB-C7F3-DD0FCC4B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E764F-3D7C-CF3A-5D70-372D3BF4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91D-59E3-4BF7-8604-FCD5D6BB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64872-C43C-CE4B-ACA6-F54B588C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B82440-7F93-9712-92B1-25D89E629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AEE9E-2215-BAFD-0122-2F6A00D3A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CB44E-A3B3-A6E9-4181-31EC8DAB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9BB9-081C-4EF2-9D7A-25E59596C67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DECD9-7A65-CD99-77B6-9D63C37F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D780B-4BF8-C9E1-4F0D-3613ED2D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91D-59E3-4BF7-8604-FCD5D6BB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6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A6E63-388A-E588-98C2-D2D104DE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9ED17-DF33-8EAE-7A23-9C6DFAA87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858FA-2ADF-9DEF-8231-ECC022222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EB9BB9-081C-4EF2-9D7A-25E59596C67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BC14A-D121-71C0-10EB-CB7986F61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3DFC4-78E8-EDDF-F822-8E3AFD27E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5791D-59E3-4BF7-8604-FCD5D6BBA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4CF82-EF99-0167-B759-AA272B206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83A63-B946-0188-6B35-E2761EED2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Beneficial Insects in NH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9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D57D1-8FDB-361F-3BB5-44FA0324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3863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What is happening with insect populations in NH and globally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D3BDBC-3CB8-1A09-D3C9-6B0892B10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335541"/>
              </p:ext>
            </p:extLst>
          </p:nvPr>
        </p:nvGraphicFramePr>
        <p:xfrm>
          <a:off x="841248" y="1237527"/>
          <a:ext cx="10993816" cy="5109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24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1B004-D10B-7C47-E5A6-ED5B2034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Parasitic Insects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43754-8D0E-2920-FCC0-B3E07D334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" y="2697480"/>
            <a:ext cx="4846320" cy="349300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Tachinid Flies- kill garden pests.</a:t>
            </a:r>
            <a:br>
              <a:rPr lang="en-US" sz="2200" dirty="0"/>
            </a:b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Attack squash and stink bugs-lay eggs on their larvae.</a:t>
            </a:r>
            <a:br>
              <a:rPr lang="en-US" sz="2200" dirty="0"/>
            </a:b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Cutworm and Japanese beetle larvae too.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BE7ED-C708-3D01-52C4-9F8F4649A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00" y="4158264"/>
            <a:ext cx="4489328" cy="2161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CD9A8E5-3C21-BF9D-33D5-C668968380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8" b="9438"/>
          <a:stretch>
            <a:fillRect/>
          </a:stretch>
        </p:blipFill>
        <p:spPr>
          <a:xfrm>
            <a:off x="7073989" y="439160"/>
            <a:ext cx="4359059" cy="3441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173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F8FE7-07E8-AF94-55FA-F9F9BE75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Predator Insects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4D67F-CBC9-436C-37CB-A700C9607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68306"/>
            <a:ext cx="4960620" cy="332218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200" b="1" dirty="0"/>
              <a:t>Lacewings: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Lay eggs near aphids and their larvae feed upon them.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Each whitish, oval egg is laid at tip of long, slender stalk.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Adults locate aphid colonies by smell and lay eggs in clusters nearby.</a:t>
            </a:r>
            <a:br>
              <a:rPr lang="en-US" sz="2200" dirty="0"/>
            </a:b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836F7-335B-CFC3-46B2-A4567ED93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28" y="280064"/>
            <a:ext cx="4864192" cy="3242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DFA12-E420-9B93-D648-443A4C3F5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28" y="3652308"/>
            <a:ext cx="4864192" cy="275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9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93ADC-80C0-30A5-944B-2887019F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26" y="13602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Pollinators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3E59E-1814-5726-6C7F-BDEB5EA87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944" y="2728976"/>
            <a:ext cx="4821936" cy="325920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 b="1" dirty="0"/>
              <a:t>Mining Bees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Early Spring pollinator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Pollinate Pussy Willow, Red Maples and Blueberries - time when limited pollinators around.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Leave bare soil around yard for females to build nests.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7CB98B4-8303-7877-6551-493E8D3C3C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r="17870"/>
          <a:stretch>
            <a:fillRect/>
          </a:stretch>
        </p:blipFill>
        <p:spPr>
          <a:xfrm rot="5400000">
            <a:off x="7605949" y="-148108"/>
            <a:ext cx="3937565" cy="4595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910F6-C8CD-B6AC-70FF-45B4821DC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02" y="4447690"/>
            <a:ext cx="4677166" cy="1964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017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67A277-8DB7-160A-DD09-2E684E80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C2F0F56-77FA-683C-DF0C-195AA2989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8CEF1-0FEB-F1CF-6E5E-F3896462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Pollinators-Beetle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109E7723-BF4F-FDEE-0C4C-06708E38C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C519E-BC71-9A5F-C128-9D4A70AFA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772" y="2697480"/>
            <a:ext cx="4525240" cy="34419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  </a:t>
            </a:r>
            <a:r>
              <a:rPr lang="en-US" sz="2200" b="1" dirty="0"/>
              <a:t>Goldenrod Soldier Beetle</a:t>
            </a:r>
          </a:p>
          <a:p>
            <a:endParaRPr lang="en-US" sz="2200" b="1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Pollinates goldenrod, asters and other late summer-fall flowers in New England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Eats aphids.</a:t>
            </a:r>
          </a:p>
          <a:p>
            <a:endParaRPr lang="en-US" sz="22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377A5D-294F-5158-895D-54A15771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83" y="1849045"/>
            <a:ext cx="4641965" cy="38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1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3EB62-C1A2-64CB-A11B-6476352B5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F347E37-D996-5FCB-AF01-2A4D33D9F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F3D3C-ECF6-FA4A-EF7E-19440338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Pollinator King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E570003-82D2-9040-623D-706D09940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D8CE-24E8-58A4-DFCD-D5C62BEF0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772" y="2697480"/>
            <a:ext cx="5046028" cy="344195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200" dirty="0"/>
              <a:t>  </a:t>
            </a:r>
            <a:r>
              <a:rPr lang="en-US" sz="2200" b="1" dirty="0"/>
              <a:t>Common Eastern Bumblebee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Most common Bumblebee in NH.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Pollinates many fruit and vegetables - Zucchini, Tomatoes, Peppers, Raspberries, Blueberries, Cherries.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Pollinates many native wildflowers- asters, goldenrods, coneflowers, milkweeds, and bee balms.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Buzz pollinate –releases pollen from anthers especially for tomatoes and peppers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4FF6B-A888-E9C8-875E-57E72A4B2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60" y="1599824"/>
            <a:ext cx="4362459" cy="40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276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Beneficial Insects in NH</vt:lpstr>
      <vt:lpstr>What is happening with insect populations in NH and globally ?</vt:lpstr>
      <vt:lpstr>Parasitic Insects</vt:lpstr>
      <vt:lpstr>Predator Insects</vt:lpstr>
      <vt:lpstr>Pollinators</vt:lpstr>
      <vt:lpstr>Pollinators-Beetle</vt:lpstr>
      <vt:lpstr>Pollinator 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Gail Coffey</dc:creator>
  <cp:lastModifiedBy>Gail Coffey</cp:lastModifiedBy>
  <cp:revision>24</cp:revision>
  <cp:lastPrinted>2026-05-05T22:54:46Z</cp:lastPrinted>
  <dcterms:created xsi:type="dcterms:W3CDTF">2026-04-29T22:26:00Z</dcterms:created>
  <dcterms:modified xsi:type="dcterms:W3CDTF">2026-05-05T23:12:11Z</dcterms:modified>
</cp:coreProperties>
</file>